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.xml"/><Relationship Id="rId3" Type="http://schemas.openxmlformats.org/officeDocument/2006/relationships/image" Target="../media/image10.emf"/><Relationship Id="rId2" Type="http://schemas.openxmlformats.org/officeDocument/2006/relationships/image" Target="../media/image5.tiff"/><Relationship Id="rId1" Type="http://schemas.openxmlformats.org/officeDocument/2006/relationships/image" Target="../media/image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5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5.xml"/><Relationship Id="rId5" Type="http://schemas.openxmlformats.org/officeDocument/2006/relationships/image" Target="../media/image3.tiff"/><Relationship Id="rId4" Type="http://schemas.openxmlformats.org/officeDocument/2006/relationships/image" Target="../media/image2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file:///C:\Documents and Settings\Administrator\&#26700;&#38754;\&#29289;&#29702;&#65288;&#23665;&#35199;&#65289;\&#23665;&#35199;&#29289;&#29702;\X143.TIF" TargetMode="External"/><Relationship Id="rId3" Type="http://schemas.openxmlformats.org/officeDocument/2006/relationships/image" Target="../media/image6.png"/><Relationship Id="rId2" Type="http://schemas.openxmlformats.org/officeDocument/2006/relationships/image" Target="file:///C:\Documents and Settings\Administrator\&#26700;&#38754;\&#29289;&#29702;&#65288;&#23665;&#35199;&#65289;\&#23665;&#35199;&#29289;&#29702;\X142.TIF" TargetMode="Externa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7.em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687955" y="2303145"/>
            <a:ext cx="71882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第十五章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2730" y="3507740"/>
            <a:ext cx="992314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  欧姆定律的理解及相关计算 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文本框 22"/>
          <p:cNvSpPr txBox="1"/>
          <p:nvPr/>
        </p:nvSpPr>
        <p:spPr>
          <a:xfrm>
            <a:off x="838200" y="1888490"/>
            <a:ext cx="107924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小明在实验室做测量小灯泡正常发光时电阻的实验，实验电路图如图所示，在多次做实验的过程中小明遇到以下问题，请你帮他一起分析、解决．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开关试触时，发现小灯泡不亮，电流表无示数，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电压表的示数接近电源电压，其故障原因可能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闭合开关后，小灯泡发光，电流表无示数，电压表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有示数，产生这一现象的原因是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__________________.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63600" y="1524635"/>
            <a:ext cx="1838960" cy="474345"/>
            <a:chOff x="1318" y="2359"/>
            <a:chExt cx="2896" cy="747"/>
          </a:xfrm>
        </p:grpSpPr>
        <p:pic>
          <p:nvPicPr>
            <p:cNvPr id="15" name="图片 14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380220" y="5726430"/>
            <a:ext cx="1619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2" name="组合 1"/>
          <p:cNvGrpSpPr/>
          <p:nvPr/>
        </p:nvGrpSpPr>
        <p:grpSpPr>
          <a:xfrm>
            <a:off x="845185" y="913130"/>
            <a:ext cx="9745345" cy="540385"/>
            <a:chOff x="1104" y="1551"/>
            <a:chExt cx="15347" cy="851"/>
          </a:xfrm>
        </p:grpSpPr>
        <p:grpSp>
          <p:nvGrpSpPr>
            <p:cNvPr id="7" name="组合 6"/>
            <p:cNvGrpSpPr/>
            <p:nvPr/>
          </p:nvGrpSpPr>
          <p:grpSpPr>
            <a:xfrm>
              <a:off x="1104" y="1551"/>
              <a:ext cx="3418" cy="822"/>
              <a:chOff x="87" y="3246"/>
              <a:chExt cx="3418" cy="822"/>
            </a:xfrm>
          </p:grpSpPr>
          <p:pic>
            <p:nvPicPr>
              <p:cNvPr id="6" name="图片 5" descr="考点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87" y="3275"/>
                <a:ext cx="3418" cy="761"/>
              </a:xfrm>
              <a:prstGeom prst="rect">
                <a:avLst/>
              </a:prstGeom>
            </p:spPr>
          </p:pic>
          <p:grpSp>
            <p:nvGrpSpPr>
              <p:cNvPr id="20488" name="组合 13"/>
              <p:cNvGrpSpPr/>
              <p:nvPr/>
            </p:nvGrpSpPr>
            <p:grpSpPr>
              <a:xfrm rot="0">
                <a:off x="160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2" name="文本框 11"/>
            <p:cNvSpPr txBox="1"/>
            <p:nvPr/>
          </p:nvSpPr>
          <p:spPr>
            <a:xfrm>
              <a:off x="4840" y="1580"/>
              <a:ext cx="116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800">
                  <a:ea typeface="黑体" panose="02010609060101010101" pitchFamily="49" charset="-122"/>
                </a:rPr>
                <a:t>电路故障分析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(6</a:t>
              </a:r>
              <a:r>
                <a:rPr lang="zh-CN" sz="2400">
                  <a:cs typeface="仿宋_GB2312" charset="0"/>
                </a:rPr>
                <a:t>年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5</a:t>
              </a:r>
              <a:r>
                <a:rPr lang="zh-CN" sz="2400">
                  <a:cs typeface="仿宋_GB2312" charset="0"/>
                </a:rPr>
                <a:t>考</a:t>
              </a:r>
              <a:r>
                <a:rPr lang="zh-CN" sz="2400">
                  <a:ea typeface="宋体" panose="02010600030101010101" pitchFamily="2" charset="-122"/>
                </a:rPr>
                <a:t>，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sz="2400">
                  <a:cs typeface="仿宋_GB2312" charset="0"/>
                </a:rPr>
                <a:t>均在实验与探究题中考查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)</a:t>
              </a:r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330" y="3373120"/>
            <a:ext cx="2399665" cy="216789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89965" y="4072890"/>
            <a:ext cx="64890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小灯泡处断路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或小灯泡的灯丝断路、小灯泡与底座接触不良等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417185" y="5838190"/>
            <a:ext cx="1817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电流表短路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2640" y="1025525"/>
            <a:ext cx="104743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小灯泡不亮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电流表有示数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电压表无示数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产生这一现象的原因是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________________________.(4)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过了一段时间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小灯泡突然变亮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电流表、电压表示数均增大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则产生的故障可能是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过了一段时间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小灯泡突然熄灭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电流表示数增大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电压表示数几乎为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则产生的故障可能是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过了一段时间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小灯泡突然熄灭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电流表、电压表示数均变为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则产生的故障可能是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36445" y="1695450"/>
            <a:ext cx="3860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小灯泡短路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或电压表短路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67785" y="2830830"/>
            <a:ext cx="2374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滑动变阻器短路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20055" y="3895725"/>
            <a:ext cx="1869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小灯泡短路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60755" y="4819015"/>
            <a:ext cx="10316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滑动变阻器断路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电压表所并联电路之外的电路任何位置断路均可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1080" y="1771650"/>
            <a:ext cx="98621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7)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小灯泡发光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当滑片移动到某一位置时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小灯泡突然熄灭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此时电流表示数为零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电压表的示数大于小灯泡的额定电压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电路中出现的故障可能是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小明在连接电路时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不小心将电压表和电流表位置互换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请你想象一下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将会有什么结果：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____________________________.</a:t>
            </a:r>
            <a:endParaRPr lang="en-US" altLang="zh-CN" sz="2400"/>
          </a:p>
        </p:txBody>
      </p:sp>
      <p:sp>
        <p:nvSpPr>
          <p:cNvPr id="2" name="文本框 1"/>
          <p:cNvSpPr txBox="1"/>
          <p:nvPr/>
        </p:nvSpPr>
        <p:spPr>
          <a:xfrm>
            <a:off x="3284855" y="2993390"/>
            <a:ext cx="3369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小灯泡断路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灯丝断了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36345" y="3936365"/>
            <a:ext cx="93649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小灯泡不亮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电流表无示数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电压表有示数且接近于电源电压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8820" y="2102485"/>
            <a:ext cx="108699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小明闭合开关后发现小灯泡很暗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几乎不亮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电流表、电压表示数很小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调节滑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动变阻器滑片的位置，发现两电表示数均不变，则原因可能是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______________________________________.(10)</a:t>
            </a:r>
            <a:r>
              <a:rPr lang="zh-CN" sz="2400">
                <a:ea typeface="宋体" panose="02010600030101010101" pitchFamily="2" charset="-122"/>
              </a:rPr>
              <a:t>闭合开关后小灯泡发光很亮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移动滑动变阻器的滑片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电流表和电压表的示数均不变．产生原因是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45185" y="33315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滑动变阻器下边两接线柱接入电路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970020" y="443896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滑动变阻器接入的是上面两个接线柱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258508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33725" y="397446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92594" y="116205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9450" y="1644650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549275" y="3267075"/>
            <a:ext cx="111398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德国物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首先进行大量实验研究并进一步归纳得出了欧姆定律．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内容：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导体中的电流，跟导体两端的电压成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，跟导体的电阻成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3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4365" y="3424555"/>
            <a:ext cx="1206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欧姆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33870" y="3916680"/>
            <a:ext cx="1730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269855" y="3916680"/>
            <a:ext cx="7943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反比</a:t>
            </a:r>
            <a:endParaRPr lang="zh-CN" altLang="en-US"/>
          </a:p>
        </p:txBody>
      </p:sp>
      <p:graphicFrame>
        <p:nvGraphicFramePr>
          <p:cNvPr id="10" name="对象 9"/>
          <p:cNvGraphicFramePr/>
          <p:nvPr/>
        </p:nvGraphicFramePr>
        <p:xfrm>
          <a:off x="1965325" y="4283710"/>
          <a:ext cx="990600" cy="73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419100" imgH="393700" progId="Equation.DSMT4">
                  <p:embed/>
                </p:oleObj>
              </mc:Choice>
              <mc:Fallback>
                <p:oleObj name="" r:id="rId3" imgW="419100" imgH="39370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5325" y="4283710"/>
                        <a:ext cx="990600" cy="73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572510" y="4344670"/>
            <a:ext cx="458597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表示导体两端的电压，单位是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表示通过导体的电流，单位是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表示导体的电阻，单位是Ω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左大括号 43"/>
          <p:cNvSpPr/>
          <p:nvPr/>
        </p:nvSpPr>
        <p:spPr>
          <a:xfrm>
            <a:off x="3220720" y="4509135"/>
            <a:ext cx="351790" cy="1498600"/>
          </a:xfrm>
          <a:prstGeom prst="leftBrace">
            <a:avLst>
              <a:gd name="adj1" fmla="val 8333"/>
              <a:gd name="adj2" fmla="val 48377"/>
            </a:avLst>
          </a:prstGeom>
          <a:ln w="22225"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p>
            <a:pPr fontAlgn="base"/>
            <a:endParaRPr lang="zh-CN" altLang="en-US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98195" y="2371725"/>
            <a:ext cx="10006965" cy="584200"/>
            <a:chOff x="1256" y="3735"/>
            <a:chExt cx="15759" cy="920"/>
          </a:xfrm>
        </p:grpSpPr>
        <p:sp>
          <p:nvSpPr>
            <p:cNvPr id="20481" name="文本框 4"/>
            <p:cNvSpPr txBox="1"/>
            <p:nvPr/>
          </p:nvSpPr>
          <p:spPr>
            <a:xfrm>
              <a:off x="3935" y="3811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欧姆定律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(6年4考)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　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256" y="3735"/>
              <a:ext cx="2316" cy="920"/>
              <a:chOff x="14025" y="2718"/>
              <a:chExt cx="2316" cy="920"/>
            </a:xfrm>
          </p:grpSpPr>
          <p:pic>
            <p:nvPicPr>
              <p:cNvPr id="48" name="图片 47" descr="考点·2字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25" y="2718"/>
                <a:ext cx="2316" cy="920"/>
              </a:xfrm>
              <a:prstGeom prst="rect">
                <a:avLst/>
              </a:prstGeom>
            </p:spPr>
          </p:pic>
          <p:sp>
            <p:nvSpPr>
              <p:cNvPr id="49" name="文本框 10"/>
              <p:cNvSpPr txBox="1"/>
              <p:nvPr/>
            </p:nvSpPr>
            <p:spPr>
              <a:xfrm>
                <a:off x="14202" y="2768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294765" y="1428750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294765" y="3980180"/>
            <a:ext cx="102977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解题注意事项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(1)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同一性、同时性：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、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I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、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R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是对应同一导体或电路且为同一时刻的值；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(2)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统一性：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U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、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I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、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R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单位要统一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分别为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、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楷体_GB2312" charset="0"/>
              </a:rPr>
              <a:t>A</a:t>
            </a:r>
            <a:r>
              <a:rPr lang="zh-CN" sz="2400">
                <a:solidFill>
                  <a:srgbClr val="1D41D5"/>
                </a:solidFill>
                <a:cs typeface="楷体_GB2312" charset="0"/>
              </a:rPr>
              <a:t>、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sz="240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46530" y="2643505"/>
            <a:ext cx="5081270" cy="1264920"/>
            <a:chOff x="1486" y="3146"/>
            <a:chExt cx="8002" cy="1992"/>
          </a:xfrm>
        </p:grpSpPr>
        <p:graphicFrame>
          <p:nvGraphicFramePr>
            <p:cNvPr id="10" name="对象 9"/>
            <p:cNvGraphicFramePr/>
            <p:nvPr/>
          </p:nvGraphicFramePr>
          <p:xfrm>
            <a:off x="1486" y="3448"/>
            <a:ext cx="2704" cy="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2" imgW="990600" imgH="393700" progId="Equation.DSMT4">
                    <p:embed/>
                  </p:oleObj>
                </mc:Choice>
                <mc:Fallback>
                  <p:oleObj name="" r:id="rId2" imgW="990600" imgH="393700" progId="Equation.DSMT4">
                    <p:embed/>
                    <p:pic>
                      <p:nvPicPr>
                        <p:cNvPr id="0" name="图片 10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486" y="3448"/>
                          <a:ext cx="2704" cy="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右箭头 5"/>
            <p:cNvSpPr/>
            <p:nvPr/>
          </p:nvSpPr>
          <p:spPr>
            <a:xfrm>
              <a:off x="4156" y="3699"/>
              <a:ext cx="719" cy="466"/>
            </a:xfrm>
            <a:prstGeom prst="rightArrow">
              <a:avLst/>
            </a:prstGeom>
            <a:noFill/>
            <a:ln>
              <a:solidFill>
                <a:srgbClr val="1D41D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5560" y="3148"/>
              <a:ext cx="3928" cy="1990"/>
              <a:chOff x="5899" y="3261"/>
              <a:chExt cx="3928" cy="1990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5899" y="3261"/>
                <a:ext cx="3928" cy="13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r>
                  <a:rPr lang="en-US" altLang="zh-CN" sz="2400" i="1">
                    <a:solidFill>
                      <a:srgbClr val="1D41D5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>
                    <a:solidFill>
                      <a:srgbClr val="1D41D5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i="1">
                    <a:solidFill>
                      <a:srgbClr val="1D41D5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IR</a:t>
                </a:r>
                <a:r>
                  <a:rPr lang="zh-CN" sz="2400">
                    <a:solidFill>
                      <a:srgbClr val="1D41D5"/>
                    </a:solidFill>
                    <a:ea typeface="宋体" panose="02010600030101010101" pitchFamily="2" charset="-122"/>
                  </a:rPr>
                  <a:t>（求电压）</a:t>
                </a:r>
                <a:endParaRPr lang="zh-CN" sz="2400">
                  <a:solidFill>
                    <a:srgbClr val="1D41D5"/>
                  </a:solidFill>
                  <a:ea typeface="宋体" panose="02010600030101010101" pitchFamily="2" charset="-122"/>
                </a:endParaRPr>
              </a:p>
              <a:p>
                <a:endParaRPr lang="zh-CN" altLang="en-US" sz="2400">
                  <a:solidFill>
                    <a:srgbClr val="1D41D5"/>
                  </a:solidFill>
                  <a:ea typeface="宋体" panose="02010600030101010101" pitchFamily="2" charset="-122"/>
                </a:endParaRPr>
              </a:p>
            </p:txBody>
          </p:sp>
          <p:graphicFrame>
            <p:nvGraphicFramePr>
              <p:cNvPr id="7" name="对象 6"/>
              <p:cNvGraphicFramePr/>
              <p:nvPr/>
            </p:nvGraphicFramePr>
            <p:xfrm>
              <a:off x="5967" y="4096"/>
              <a:ext cx="3581" cy="115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" name="" r:id="rId4" imgW="2275840" imgH="766445" progId="Equation.DSMT4">
                      <p:embed/>
                    </p:oleObj>
                  </mc:Choice>
                  <mc:Fallback>
                    <p:oleObj name="" r:id="rId4" imgW="2275840" imgH="766445" progId="Equation.DSMT4">
                      <p:embed/>
                      <p:pic>
                        <p:nvPicPr>
                          <p:cNvPr id="0" name="图片 8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5967" y="4096"/>
                            <a:ext cx="3581" cy="115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44" name="左大括号 43"/>
            <p:cNvSpPr/>
            <p:nvPr/>
          </p:nvSpPr>
          <p:spPr>
            <a:xfrm>
              <a:off x="5071" y="3146"/>
              <a:ext cx="375" cy="1797"/>
            </a:xfrm>
            <a:prstGeom prst="leftBrace">
              <a:avLst>
                <a:gd name="adj1" fmla="val 8333"/>
                <a:gd name="adj2" fmla="val 48377"/>
              </a:avLst>
            </a:prstGeom>
            <a:ln w="22225">
              <a:solidFill>
                <a:srgbClr val="1D41D5"/>
              </a:solidFill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p>
              <a:pPr fontAlgn="base"/>
              <a:endParaRPr lang="zh-CN" altLang="en-US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09040" y="2192020"/>
            <a:ext cx="275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欧姆定律的计算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30556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45185" y="2290445"/>
            <a:ext cx="8394700" cy="737235"/>
            <a:chOff x="87" y="2929"/>
            <a:chExt cx="13220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3147" cy="1161"/>
              <a:chOff x="273" y="2929"/>
              <a:chExt cx="13147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9526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欧姆定律及其变形公式的应用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(6年4考)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909320" y="3578860"/>
            <a:ext cx="1838960" cy="474345"/>
            <a:chOff x="1318" y="2359"/>
            <a:chExt cx="2896" cy="747"/>
          </a:xfrm>
        </p:grpSpPr>
        <p:pic>
          <p:nvPicPr>
            <p:cNvPr id="15" name="图片 14" descr="三级标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71220" y="4215765"/>
            <a:ext cx="104305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有两个分别标有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将它们串联起来使用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电源电压最多为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若将它们并联时干路电流最大是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________A.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42535" y="4933950"/>
            <a:ext cx="585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214120" y="5466080"/>
            <a:ext cx="99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372" descr="C:\Documents and Settings\Administrator\桌面\物理（山西）\山西物理\X14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318625" y="1496695"/>
            <a:ext cx="1942465" cy="165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371" descr="C:\Documents and Settings\Administrator\桌面\物理（山西）\山西物理\X14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390380" y="3874770"/>
            <a:ext cx="2032635" cy="1457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547860" y="3219450"/>
            <a:ext cx="16179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</a:t>
            </a:r>
            <a:r>
              <a:rPr lang="zh-CN" altLang="en-US" sz="1800">
                <a:cs typeface="楷体_GB2312" charset="0"/>
              </a:rPr>
              <a:t>图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8335" y="1598295"/>
            <a:ext cx="87045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广安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两端电压为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的阻值之比为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如图所示的电路中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为定值电阻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Ω.</a:t>
            </a:r>
            <a:r>
              <a:rPr lang="zh-CN" sz="2400">
                <a:ea typeface="宋体" panose="02010600030101010101" pitchFamily="2" charset="-122"/>
              </a:rPr>
              <a:t>甲、乙均为电压表时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两表示数之比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sz="2400">
                <a:ea typeface="宋体" panose="02010600030101010101" pitchFamily="2" charset="-122"/>
              </a:rPr>
              <a:t>甲、乙均为电流表时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仅闭合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甲、乙电流表示数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zh-CN" sz="2400">
                <a:ea typeface="宋体" panose="02010600030101010101" pitchFamily="2" charset="-122"/>
              </a:rPr>
              <a:t>分别为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07575" y="5476240"/>
            <a:ext cx="12598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</a:t>
            </a:r>
            <a:r>
              <a:rPr lang="zh-CN" altLang="en-US" sz="1800">
                <a:cs typeface="楷体_GB2312" charset="0"/>
              </a:rPr>
              <a:t>图</a:t>
            </a:r>
            <a:endParaRPr lang="zh-CN" altLang="en-US" sz="1800">
              <a:cs typeface="楷体_GB231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6995" y="2308225"/>
            <a:ext cx="603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74010" y="2840355"/>
            <a:ext cx="978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2∶1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12490" y="5028565"/>
            <a:ext cx="1863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0.9 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29920" y="998855"/>
            <a:ext cx="6564630" cy="737235"/>
            <a:chOff x="87" y="2929"/>
            <a:chExt cx="10338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0265" cy="1161"/>
              <a:chOff x="273" y="2929"/>
              <a:chExt cx="10265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664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U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－</a:t>
                </a:r>
                <a:r>
                  <a:rPr lang="zh-CN" altLang="en-US" sz="2800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图像分析及相关计算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4" name="组合 13"/>
          <p:cNvGrpSpPr/>
          <p:nvPr/>
        </p:nvGrpSpPr>
        <p:grpSpPr>
          <a:xfrm>
            <a:off x="622300" y="2072005"/>
            <a:ext cx="1838960" cy="474345"/>
            <a:chOff x="1318" y="2359"/>
            <a:chExt cx="2896" cy="747"/>
          </a:xfrm>
        </p:grpSpPr>
        <p:pic>
          <p:nvPicPr>
            <p:cNvPr id="15" name="图片 14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0545" y="2689860"/>
            <a:ext cx="81641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如图是电阻甲和乙的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图像．小明对图像信息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做出的判断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当甲两端电压为0.5 V时，通过它的电流为0.3 A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B. 当乙两端电压为2.5 V时，其电阻值为10 Ω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C. 将甲和乙串联，若电流为0.3 A，则它们两端的电压为2 V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</a:rPr>
              <a:t>D. 将甲和乙并联，若电压为1 V，则它们的干路电流为0.4 A</a:t>
            </a:r>
            <a:endParaRPr lang="en-US" sz="240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2520" y="3079750"/>
            <a:ext cx="2955290" cy="2646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449435" y="5798185"/>
            <a:ext cx="12490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5" name="组合 4"/>
          <p:cNvGrpSpPr/>
          <p:nvPr/>
        </p:nvGrpSpPr>
        <p:grpSpPr>
          <a:xfrm>
            <a:off x="9065260" y="941070"/>
            <a:ext cx="1841500" cy="1815723"/>
            <a:chOff x="3914" y="4432"/>
            <a:chExt cx="3298" cy="3196"/>
          </a:xfrm>
        </p:grpSpPr>
        <p:grpSp>
          <p:nvGrpSpPr>
            <p:cNvPr id="8" name="组合 7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25400" cap="flat" cmpd="sng" algn="ctr">
                <a:solidFill>
                  <a:srgbClr val="FFC410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 cap="flat" cmpd="sng" algn="ctr">
                  <a:solidFill>
                    <a:srgbClr val="FFC410"/>
                  </a:solidFill>
                  <a:prstDash val="soli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8" name="流程图: 终止 17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 w="25400" cap="flat" cmpd="sng" algn="ctr">
                  <a:solidFill>
                    <a:srgbClr val="FFC410"/>
                  </a:solidFill>
                  <a:prstDash val="soli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19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 w="25400" cap="flat" cmpd="sng" algn="ctr">
                    <a:solidFill>
                      <a:srgbClr val="FFC410"/>
                    </a:solidFill>
                    <a:prstDash val="solid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25400" cap="flat" cmpd="sng" algn="ctr">
                    <a:solidFill>
                      <a:srgbClr val="FFC410"/>
                    </a:solidFill>
                    <a:prstDash val="solid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2" name="文本框 21"/>
            <p:cNvSpPr txBox="1"/>
            <p:nvPr/>
          </p:nvSpPr>
          <p:spPr>
            <a:xfrm>
              <a:off x="3997" y="4542"/>
              <a:ext cx="3164" cy="30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Flash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动画见超值配赠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09060" y="3402330"/>
            <a:ext cx="694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447405" y="5439410"/>
            <a:ext cx="15735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9" name="文本框 8"/>
          <p:cNvSpPr txBox="1"/>
          <p:nvPr/>
        </p:nvSpPr>
        <p:spPr>
          <a:xfrm>
            <a:off x="689610" y="1295400"/>
            <a:ext cx="107975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广东省卷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端滑到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与电流表示数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的变化关系如图乙所示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 </a:t>
            </a:r>
            <a:r>
              <a:rPr lang="zh-CN" sz="2400">
                <a:ea typeface="宋体" panose="02010600030101010101" pitchFamily="2" charset="-122"/>
              </a:rPr>
              <a:t>电源电压是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 V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 </a:t>
            </a:r>
            <a:r>
              <a:rPr lang="zh-CN" sz="2400">
                <a:ea typeface="宋体" panose="02010600030101010101" pitchFamily="2" charset="-122"/>
              </a:rPr>
              <a:t>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的阻值是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滑动变阻器的阻值范围是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ea typeface="宋体" panose="02010600030101010101" pitchFamily="2" charset="-122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 </a:t>
            </a:r>
            <a:r>
              <a:rPr lang="zh-CN" sz="2400">
                <a:ea typeface="宋体" panose="02010600030101010101" pitchFamily="2" charset="-122"/>
              </a:rPr>
              <a:t>若定值电阻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出现接触不良时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，电流表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 V 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2130" y="3050540"/>
            <a:ext cx="4395470" cy="22053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19755" y="2541270"/>
            <a:ext cx="694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65115" y="5708650"/>
            <a:ext cx="1678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861060" y="981075"/>
            <a:ext cx="104292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丹东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图像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串联接在某一电源上时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；若将电阻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并联接在电压为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V</a:t>
            </a:r>
            <a:r>
              <a:rPr lang="zh-CN" sz="2400">
                <a:ea typeface="宋体" panose="02010600030101010101" pitchFamily="2" charset="-122"/>
              </a:rPr>
              <a:t>的电源上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的电阻为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干路电流为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________A.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9320" y="2980055"/>
            <a:ext cx="3289935" cy="2693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50605" y="1635125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06230" y="2239010"/>
            <a:ext cx="675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7.5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07285" y="2764790"/>
            <a:ext cx="735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2429</Words>
  <Application>WPS 演示</Application>
  <PresentationFormat>宽屏</PresentationFormat>
  <Paragraphs>174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黑体</vt:lpstr>
      <vt:lpstr>微软雅黑</vt:lpstr>
      <vt:lpstr>楷体_GB2312</vt:lpstr>
      <vt:lpstr>新宋体</vt:lpstr>
      <vt:lpstr>仿宋_GB2312</vt:lpstr>
      <vt:lpstr>仿宋</vt:lpstr>
      <vt:lpstr>Office 主题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